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Lst>
  <p:notesMasterIdLst>
    <p:notesMasterId r:id="rId8"/>
  </p:notesMasterIdLst>
  <p:sldIdLst>
    <p:sldId id="256" r:id="rId2"/>
    <p:sldId id="264" r:id="rId3"/>
    <p:sldId id="265" r:id="rId4"/>
    <p:sldId id="266" r:id="rId5"/>
    <p:sldId id="267" r:id="rId6"/>
    <p:sldId id="263"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4F24E0-F4AC-4104-B87B-8A3803165D34}" v="126" dt="2023-11-18T06:02:07.564"/>
    <p1510:client id="{BB0FD2DA-184C-4062-9914-4C1C7E56DF22}" v="8" dt="2023-11-18T03:56:53.7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68550" autoAdjust="0"/>
  </p:normalViewPr>
  <p:slideViewPr>
    <p:cSldViewPr snapToGrid="0">
      <p:cViewPr varScale="1">
        <p:scale>
          <a:sx n="112" d="100"/>
          <a:sy n="112" d="100"/>
        </p:scale>
        <p:origin x="155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A527AC-A40F-4994-81AE-4B8398A41947}" type="datetimeFigureOut">
              <a:rPr lang="en-US" smtClean="0"/>
              <a:t>11/17/2023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60E6BE-314F-4321-91B4-9567A51EE88F}" type="slidenum">
              <a:rPr lang="en-US" smtClean="0"/>
              <a:t>‹#›</a:t>
            </a:fld>
            <a:endParaRPr lang="en-US" dirty="0"/>
          </a:p>
        </p:txBody>
      </p:sp>
    </p:spTree>
    <p:extLst>
      <p:ext uri="{BB962C8B-B14F-4D97-AF65-F5344CB8AC3E}">
        <p14:creationId xmlns:p14="http://schemas.microsoft.com/office/powerpoint/2010/main" val="28867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Spencer LaGesse, and I am a member of the IHE IT Infrastructure Technical Committee. Today, I am going to tell you about the committee’s work to enhance the Patient Demographics Query for mobile, or PDQm integration profile with the capabilities of FHIR’s $match operation. I will first provide a brief background on the PDQm profile, discuss the motivation for enhancing it with the $match operation, and then provide a comparison of the existing and new functionality. </a:t>
            </a:r>
          </a:p>
        </p:txBody>
      </p:sp>
      <p:sp>
        <p:nvSpPr>
          <p:cNvPr id="4" name="Slide Number Placeholder 3"/>
          <p:cNvSpPr>
            <a:spLocks noGrp="1"/>
          </p:cNvSpPr>
          <p:nvPr>
            <p:ph type="sldNum" sz="quarter" idx="5"/>
          </p:nvPr>
        </p:nvSpPr>
        <p:spPr/>
        <p:txBody>
          <a:bodyPr/>
          <a:lstStyle/>
          <a:p>
            <a:fld id="{5060E6BE-314F-4321-91B4-9567A51EE88F}" type="slidenum">
              <a:rPr lang="en-US" smtClean="0"/>
              <a:t>1</a:t>
            </a:fld>
            <a:endParaRPr lang="en-US"/>
          </a:p>
        </p:txBody>
      </p:sp>
    </p:spTree>
    <p:extLst>
      <p:ext uri="{BB962C8B-B14F-4D97-AF65-F5344CB8AC3E}">
        <p14:creationId xmlns:p14="http://schemas.microsoft.com/office/powerpoint/2010/main" val="793713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PDQm is part of the PDQ family of IHE integration profiles. The purpose of the PDQ profiles are to provide client systems with an ability to query a patient identity source to discover a patient’s record at that source given a set of known patient demographics, such as the patient’s name, date of birth, and national identifier. This capability is foundational in any healthcare information sharing ecosystem, and as such several flavors of PDQ have been introduced over time to accommodate the different needs of various health information sharing communities. </a:t>
            </a:r>
          </a:p>
          <a:p>
            <a:endParaRPr lang="en-US" dirty="0"/>
          </a:p>
          <a:p>
            <a:r>
              <a:rPr lang="en-US" dirty="0"/>
              <a:t>The original flavor of PDQ used HL7 V2 messages to query for and discover patient identities. A second flavor, PDQV3, was released to add this capability to systems that were architected around HL7 version 3. PDQm is the latest flavor, providing patient identity discovery capabilities based on the widely popular HL7 FHIR healthcare data exchange standard. All three flavors of PDQ continue to be supported by IHE for use in their respective ecosystems.</a:t>
            </a:r>
          </a:p>
          <a:p>
            <a:endParaRPr lang="en-US" dirty="0"/>
          </a:p>
          <a:p>
            <a:r>
              <a:rPr lang="en-US" dirty="0"/>
              <a:t>The ‘m’ in PDQm stands for “mobile”, which is a reflection on the need to incorporate mobile devices into modern healthcare information sharing ecosystems, as well as FHIR’s increased friendliness for mobile clients. However, it is important to note that PDQm applies to any FHIR based ecosystem, regardless of whether the ecosystem is primarily motivated by the presence of mobile devices. Many health information exchanges today are developing their exchange based on FHIR APIs, and PDQm plays an important role in those systems. </a:t>
            </a:r>
          </a:p>
          <a:p>
            <a:endParaRPr lang="en-US" dirty="0"/>
          </a:p>
          <a:p>
            <a:r>
              <a:rPr lang="en-US" dirty="0"/>
              <a:t>PDQm itself has undergone several large revisions since being introduced. Originally released on PDF form and based on the DSTU 0.8 version of FHIR, it has since undergone several revisions, eventually being converted to a FHIR Implementation Guide based on the modern and widely supported R4 version of FHIR. This update to PDQm is simply the latest in a long history of significant updates to the profile. </a:t>
            </a:r>
          </a:p>
        </p:txBody>
      </p:sp>
      <p:sp>
        <p:nvSpPr>
          <p:cNvPr id="4" name="Slide Number Placeholder 3"/>
          <p:cNvSpPr>
            <a:spLocks noGrp="1"/>
          </p:cNvSpPr>
          <p:nvPr>
            <p:ph type="sldNum" sz="quarter" idx="5"/>
          </p:nvPr>
        </p:nvSpPr>
        <p:spPr/>
        <p:txBody>
          <a:bodyPr/>
          <a:lstStyle/>
          <a:p>
            <a:fld id="{5060E6BE-314F-4321-91B4-9567A51EE88F}" type="slidenum">
              <a:rPr lang="en-US" smtClean="0"/>
              <a:t>2</a:t>
            </a:fld>
            <a:endParaRPr lang="en-US" dirty="0"/>
          </a:p>
        </p:txBody>
      </p:sp>
    </p:spTree>
    <p:extLst>
      <p:ext uri="{BB962C8B-B14F-4D97-AF65-F5344CB8AC3E}">
        <p14:creationId xmlns:p14="http://schemas.microsoft.com/office/powerpoint/2010/main" val="4256946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to $match, patient discovery in FHIR was accomplished using FHIR RESTful Search against the Patient Resource. This is consistent with the typical method of discovering information in a FHIR server, and this is the mechanism currently used by PDQm to accomplish patient identity discovery. </a:t>
            </a:r>
          </a:p>
          <a:p>
            <a:endParaRPr lang="en-US" dirty="0"/>
          </a:p>
          <a:p>
            <a:r>
              <a:rPr lang="en-US" dirty="0"/>
              <a:t>Patient identity discovery presents a unique challenge that is not always well suited to search. Some patient identity sources, particularly those marketed as Master Patient Indexes, have been developed with great investment in robust, and complex algorithms for matching a set of demographics to a patient record. FHIR’s search semantics are tightly defined to allow FHIR clients to be able to reliably predict how their search parameters will affect the results they get in return, which prevents these systems from having the flexibility needed to take advantage of those capabilities. To remedy this, FHIR servers need more flexibility in how they interpret the client’s search request, determine the set of matching records, and apply business rules to the response. The FHIR operation paradigm is more suited to this need, and thus the $match operation was created in FHIR STU3 to provide the ability to perform patient identity discovery with server-based logic. </a:t>
            </a:r>
          </a:p>
        </p:txBody>
      </p:sp>
      <p:sp>
        <p:nvSpPr>
          <p:cNvPr id="4" name="Slide Number Placeholder 3"/>
          <p:cNvSpPr>
            <a:spLocks noGrp="1"/>
          </p:cNvSpPr>
          <p:nvPr>
            <p:ph type="sldNum" sz="quarter" idx="5"/>
          </p:nvPr>
        </p:nvSpPr>
        <p:spPr/>
        <p:txBody>
          <a:bodyPr/>
          <a:lstStyle/>
          <a:p>
            <a:fld id="{5060E6BE-314F-4321-91B4-9567A51EE88F}" type="slidenum">
              <a:rPr lang="en-US" smtClean="0"/>
              <a:t>3</a:t>
            </a:fld>
            <a:endParaRPr lang="en-US" dirty="0"/>
          </a:p>
        </p:txBody>
      </p:sp>
    </p:spTree>
    <p:extLst>
      <p:ext uri="{BB962C8B-B14F-4D97-AF65-F5344CB8AC3E}">
        <p14:creationId xmlns:p14="http://schemas.microsoft.com/office/powerpoint/2010/main" val="38408762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the original Patient Search method and the $match operation have pros and cons, and each is better suited to its own set of use cases. </a:t>
            </a:r>
          </a:p>
          <a:p>
            <a:endParaRPr lang="en-US" dirty="0"/>
          </a:p>
          <a:p>
            <a:r>
              <a:rPr lang="en-US" dirty="0"/>
              <a:t>Patient Search is a good choice when the purpose is to search for a group of patients with a common property, such as a zip code. It is also a good choice when the client system wants a predictable search workflow, like when it is catering to a user that is looking through a list of patients that match their query so that they can make their own determination manually. Patient search is also the better option when the need is to look up a patient by a known identifier, such as an MRN, or retrieve a record with an already known FHIR ID. </a:t>
            </a:r>
          </a:p>
          <a:p>
            <a:endParaRPr lang="en-US" dirty="0"/>
          </a:p>
          <a:p>
            <a:r>
              <a:rPr lang="en-US" dirty="0"/>
              <a:t>In contrast, $match works better when the Patient Demographics Supplier, or FHIR server, should be the matching authority. This is often the case in automated workflows, such as the case of business-to-business services accessing a Patient’s record without human involvement. In this case, the Patient Demographics Supplier is in the best position to make the matching determination, since it is the one with access to the full set of potential matching patients. Conversely, clients in these scenarios often have little to no selection logic, since there is no user to analyze the results. </a:t>
            </a:r>
          </a:p>
          <a:p>
            <a:endParaRPr lang="en-US" dirty="0"/>
          </a:p>
          <a:p>
            <a:r>
              <a:rPr lang="en-US" dirty="0"/>
              <a:t>$match also works well when a heuristic search based on multiple demographics is desired. The Patient Demographics Source can evaluate the provided set of demographics as a whole to determine the best possible match rather than relying on element-by-element filtering done in searches. This also improves matching in cases where there might be errors in the demographics supplied in the query, such as a nickname rather than a legal name, or transposed digits in an identifier. </a:t>
            </a:r>
          </a:p>
          <a:p>
            <a:endParaRPr lang="en-US" dirty="0"/>
          </a:p>
          <a:p>
            <a:r>
              <a:rPr lang="en-US" dirty="0"/>
              <a:t>Because both sets of use cases are important and valuable, this enhancement to PDQm supplements the existing search behavior with new $match capabilities, rather than replacing search entirely. Each method can be used for the cases where it is most well suited. </a:t>
            </a:r>
          </a:p>
        </p:txBody>
      </p:sp>
      <p:sp>
        <p:nvSpPr>
          <p:cNvPr id="4" name="Slide Number Placeholder 3"/>
          <p:cNvSpPr>
            <a:spLocks noGrp="1"/>
          </p:cNvSpPr>
          <p:nvPr>
            <p:ph type="sldNum" sz="quarter" idx="5"/>
          </p:nvPr>
        </p:nvSpPr>
        <p:spPr/>
        <p:txBody>
          <a:bodyPr/>
          <a:lstStyle/>
          <a:p>
            <a:fld id="{5060E6BE-314F-4321-91B4-9567A51EE88F}" type="slidenum">
              <a:rPr lang="en-US" smtClean="0"/>
              <a:t>4</a:t>
            </a:fld>
            <a:endParaRPr lang="en-US" dirty="0"/>
          </a:p>
        </p:txBody>
      </p:sp>
    </p:spTree>
    <p:extLst>
      <p:ext uri="{BB962C8B-B14F-4D97-AF65-F5344CB8AC3E}">
        <p14:creationId xmlns:p14="http://schemas.microsoft.com/office/powerpoint/2010/main" val="1399827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completing this work, we encountered a couple of issues that we’d like to hear your feedback on. </a:t>
            </a:r>
          </a:p>
          <a:p>
            <a:endParaRPr lang="en-US" dirty="0"/>
          </a:p>
          <a:p>
            <a:r>
              <a:rPr lang="en-US" dirty="0"/>
              <a:t>The public comment version of PDQm currently requires that conforming Patient Demographics Suppliers support both the Patient Search and FHIR $match capabilities. This allows consuming clients to choose the best interaction for their use case but might be burdensome for servers that only intend to be deployed for specific use cases. The community’s feedback on this requirement is greatly appreciated. </a:t>
            </a:r>
          </a:p>
          <a:p>
            <a:endParaRPr lang="en-US" dirty="0"/>
          </a:p>
          <a:p>
            <a:r>
              <a:rPr lang="en-US" dirty="0"/>
              <a:t>As part of the updates to incorporate $match, we’ve also added a requirement that Patient Resources conformant to the PDQm profile also conform to the Patient Profile from the HL7 International Patient Access Implementation Guide. Thus, Patient Demographics Suppliers must meet a few additional requirements with the Patient Resources they produce, such as the need for at least one business identifier. The community’s feedback on this decision would be greatly appreciated. </a:t>
            </a:r>
          </a:p>
          <a:p>
            <a:endParaRPr lang="en-US" dirty="0"/>
          </a:p>
          <a:p>
            <a:r>
              <a:rPr lang="en-US" dirty="0"/>
              <a:t>Additional issues that we are seeking feedback on can be found on the issues page of the implementation guide. </a:t>
            </a:r>
          </a:p>
        </p:txBody>
      </p:sp>
      <p:sp>
        <p:nvSpPr>
          <p:cNvPr id="4" name="Slide Number Placeholder 3"/>
          <p:cNvSpPr>
            <a:spLocks noGrp="1"/>
          </p:cNvSpPr>
          <p:nvPr>
            <p:ph type="sldNum" sz="quarter" idx="5"/>
          </p:nvPr>
        </p:nvSpPr>
        <p:spPr/>
        <p:txBody>
          <a:bodyPr/>
          <a:lstStyle/>
          <a:p>
            <a:fld id="{5060E6BE-314F-4321-91B4-9567A51EE88F}" type="slidenum">
              <a:rPr lang="en-US" smtClean="0"/>
              <a:t>5</a:t>
            </a:fld>
            <a:endParaRPr lang="en-US" dirty="0"/>
          </a:p>
        </p:txBody>
      </p:sp>
    </p:spTree>
    <p:extLst>
      <p:ext uri="{BB962C8B-B14F-4D97-AF65-F5344CB8AC3E}">
        <p14:creationId xmlns:p14="http://schemas.microsoft.com/office/powerpoint/2010/main" val="8643475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taking the time to learn about the recent enhancements to PDQm. The public comment period for these changes is now open though January 12</a:t>
            </a:r>
            <a:r>
              <a:rPr lang="en-US" baseline="30000" dirty="0"/>
              <a:t>th</a:t>
            </a:r>
            <a:r>
              <a:rPr lang="en-US" dirty="0"/>
              <a:t>, 2024. We hope you will find this enhanced version useful in accomplishing your healthcare interoperability goals, and we await your feedback on this work. Thank you!</a:t>
            </a:r>
          </a:p>
        </p:txBody>
      </p:sp>
      <p:sp>
        <p:nvSpPr>
          <p:cNvPr id="4" name="Slide Number Placeholder 3"/>
          <p:cNvSpPr>
            <a:spLocks noGrp="1"/>
          </p:cNvSpPr>
          <p:nvPr>
            <p:ph type="sldNum" sz="quarter" idx="5"/>
          </p:nvPr>
        </p:nvSpPr>
        <p:spPr/>
        <p:txBody>
          <a:bodyPr/>
          <a:lstStyle/>
          <a:p>
            <a:fld id="{5060E6BE-314F-4321-91B4-9567A51EE88F}" type="slidenum">
              <a:rPr lang="en-US" smtClean="0"/>
              <a:t>6</a:t>
            </a:fld>
            <a:endParaRPr lang="en-US" dirty="0"/>
          </a:p>
        </p:txBody>
      </p:sp>
    </p:spTree>
    <p:extLst>
      <p:ext uri="{BB962C8B-B14F-4D97-AF65-F5344CB8AC3E}">
        <p14:creationId xmlns:p14="http://schemas.microsoft.com/office/powerpoint/2010/main" val="947900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581EE87-34F3-45D1-B9F3-AF6F7131BA3F}" type="datetimeFigureOut">
              <a:rPr lang="en-US" smtClean="0"/>
              <a:t>11/17/2023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2519459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81EE87-34F3-45D1-B9F3-AF6F7131BA3F}" type="datetimeFigureOut">
              <a:rPr lang="en-US" smtClean="0"/>
              <a:t>11/17/2023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2734629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81EE87-34F3-45D1-B9F3-AF6F7131BA3F}" type="datetimeFigureOut">
              <a:rPr lang="en-US" smtClean="0"/>
              <a:t>11/17/2023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6343885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6" name="Picture 5" descr="Background_Duo_266.jpg"/>
          <p:cNvPicPr>
            <a:picLocks noChangeAspect="1"/>
          </p:cNvPicPr>
          <p:nvPr/>
        </p:nvPicPr>
        <p:blipFill>
          <a:blip r:embed="rId2" cstate="email">
            <a:alphaModFix amt="6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581EE87-34F3-45D1-B9F3-AF6F7131BA3F}" type="datetimeFigureOut">
              <a:rPr lang="en-US" smtClean="0"/>
              <a:t>11/17/2023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3828705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81EE87-34F3-45D1-B9F3-AF6F7131BA3F}" type="datetimeFigureOut">
              <a:rPr lang="en-US" smtClean="0"/>
              <a:t>11/17/2023</a:t>
            </a:fld>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3371360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81EE87-34F3-45D1-B9F3-AF6F7131BA3F}" type="datetimeFigureOut">
              <a:rPr lang="en-US" smtClean="0"/>
              <a:t>11/17/2023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4166029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581EE87-34F3-45D1-B9F3-AF6F7131BA3F}" type="datetimeFigureOut">
              <a:rPr lang="en-US" smtClean="0"/>
              <a:t>11/17/2023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1333157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581EE87-34F3-45D1-B9F3-AF6F7131BA3F}" type="datetimeFigureOut">
              <a:rPr lang="en-US" smtClean="0"/>
              <a:t>11/17/2023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5951950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427035"/>
            <a:ext cx="10972800" cy="1143000"/>
          </a:xfrm>
        </p:spPr>
        <p:txBody>
          <a:bodyPr/>
          <a:lstStyle/>
          <a:p>
            <a:r>
              <a:rPr lang="en-US"/>
              <a:t>Click to edit Master title style</a:t>
            </a:r>
          </a:p>
        </p:txBody>
      </p:sp>
      <p:sp>
        <p:nvSpPr>
          <p:cNvPr id="5" name="Slide Number Placeholder 4"/>
          <p:cNvSpPr>
            <a:spLocks noGrp="1"/>
          </p:cNvSpPr>
          <p:nvPr>
            <p:ph type="sldNum" sz="quarter" idx="12"/>
          </p:nvPr>
        </p:nvSpPr>
        <p:spPr>
          <a:xfrm>
            <a:off x="4673600" y="6343318"/>
            <a:ext cx="2844800" cy="365125"/>
          </a:xfrm>
        </p:spPr>
        <p:txBody>
          <a:bodyPr/>
          <a:lstStyle>
            <a:lvl1pPr algn="ctr">
              <a:defRPr/>
            </a:lvl1pPr>
          </a:lstStyle>
          <a:p>
            <a:fld id="{8ECC711A-088D-4AF6-9440-356D1B52966B}" type="slidenum">
              <a:rPr lang="en-US" smtClean="0"/>
              <a:t>‹#›</a:t>
            </a:fld>
            <a:endParaRPr lang="en-US" dirty="0"/>
          </a:p>
        </p:txBody>
      </p:sp>
      <p:pic>
        <p:nvPicPr>
          <p:cNvPr id="7" name="Afbeelding 6" descr="IHE_Services_CMYK.eps"/>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4293" y="16602"/>
            <a:ext cx="2642696" cy="616812"/>
          </a:xfrm>
          <a:prstGeom prst="rect">
            <a:avLst/>
          </a:prstGeom>
        </p:spPr>
      </p:pic>
    </p:spTree>
    <p:extLst>
      <p:ext uri="{BB962C8B-B14F-4D97-AF65-F5344CB8AC3E}">
        <p14:creationId xmlns:p14="http://schemas.microsoft.com/office/powerpoint/2010/main" val="3094105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81EE87-34F3-45D1-B9F3-AF6F7131BA3F}" type="datetimeFigureOut">
              <a:rPr lang="en-US" smtClean="0"/>
              <a:t>11/17/2023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1247874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81EE87-34F3-45D1-B9F3-AF6F7131BA3F}" type="datetimeFigureOut">
              <a:rPr lang="en-US" smtClean="0"/>
              <a:t>11/17/2023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1795635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81EE87-34F3-45D1-B9F3-AF6F7131BA3F}" type="datetimeFigureOut">
              <a:rPr lang="en-US" smtClean="0"/>
              <a:t>11/17/2023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883171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Background_Duo_266.jpg"/>
          <p:cNvPicPr>
            <a:picLocks noChangeAspect="1"/>
          </p:cNvPicPr>
          <p:nvPr/>
        </p:nvPicPr>
        <p:blipFill>
          <a:blip r:embed="rId14" cstate="email">
            <a:alphaModFix amt="6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81EE87-34F3-45D1-B9F3-AF6F7131BA3F}" type="datetimeFigureOut">
              <a:rPr lang="en-US" smtClean="0"/>
              <a:t>11/17/2023</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CC711A-088D-4AF6-9440-356D1B52966B}" type="slidenum">
              <a:rPr lang="en-US" smtClean="0"/>
              <a:t>‹#›</a:t>
            </a:fld>
            <a:endParaRPr lang="en-US" dirty="0"/>
          </a:p>
        </p:txBody>
      </p:sp>
      <p:pic>
        <p:nvPicPr>
          <p:cNvPr id="8" name="Picture 5" descr="PurpleGlobe.png"/>
          <p:cNvPicPr>
            <a:picLocks noChangeAspect="1"/>
          </p:cNvPicPr>
          <p:nvPr/>
        </p:nvPicPr>
        <p:blipFill>
          <a:blip r:embed="rId15"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510181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5.png"/><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notesSlide" Target="../notesSlides/notesSlide4.xml"/><Relationship Id="rId4"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hyperlink" Target="https://github.com/IHE/ITI.PDQm/issues" TargetMode="Externa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www.ihe.net/ITI_Public_Comments/" TargetMode="External"/><Relationship Id="rId5" Type="http://schemas.openxmlformats.org/officeDocument/2006/relationships/hyperlink" Target="https://profiles.ihe.net/ITI/PDQm/3.0.0-comment/index.html" TargetMode="External"/><Relationship Id="rId4" Type="http://schemas.openxmlformats.org/officeDocument/2006/relationships/notesSlide" Target="../notesSlides/notesSlide6.xm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8F2DE-65DC-8F26-C8D1-B34CC780EFC1}"/>
              </a:ext>
            </a:extLst>
          </p:cNvPr>
          <p:cNvSpPr>
            <a:spLocks noGrp="1"/>
          </p:cNvSpPr>
          <p:nvPr>
            <p:ph type="ctrTitle"/>
          </p:nvPr>
        </p:nvSpPr>
        <p:spPr/>
        <p:txBody>
          <a:bodyPr/>
          <a:lstStyle/>
          <a:p>
            <a:r>
              <a:rPr lang="en-US"/>
              <a:t>Enhancement of Patient Demographics Query for mobile with FHIR $match</a:t>
            </a:r>
          </a:p>
        </p:txBody>
      </p:sp>
      <p:sp>
        <p:nvSpPr>
          <p:cNvPr id="3" name="Subtitle 2">
            <a:extLst>
              <a:ext uri="{FF2B5EF4-FFF2-40B4-BE49-F238E27FC236}">
                <a16:creationId xmlns:a16="http://schemas.microsoft.com/office/drawing/2014/main" id="{FA5A32B3-ACA9-6C43-34C0-7365FF28F381}"/>
              </a:ext>
            </a:extLst>
          </p:cNvPr>
          <p:cNvSpPr>
            <a:spLocks noGrp="1"/>
          </p:cNvSpPr>
          <p:nvPr>
            <p:ph type="subTitle" idx="1"/>
          </p:nvPr>
        </p:nvSpPr>
        <p:spPr/>
        <p:txBody>
          <a:bodyPr/>
          <a:lstStyle/>
          <a:p>
            <a:r>
              <a:rPr lang="en-US"/>
              <a:t>Public Comment Announcement</a:t>
            </a:r>
          </a:p>
          <a:p>
            <a:r>
              <a:rPr lang="en-US"/>
              <a:t>Presented by Spencer LaGesse</a:t>
            </a:r>
          </a:p>
          <a:p>
            <a:r>
              <a:rPr lang="en-US"/>
              <a:t>17 November 2023</a:t>
            </a:r>
          </a:p>
        </p:txBody>
      </p:sp>
      <p:pic>
        <p:nvPicPr>
          <p:cNvPr id="4" name="Picture 3">
            <a:extLst>
              <a:ext uri="{FF2B5EF4-FFF2-40B4-BE49-F238E27FC236}">
                <a16:creationId xmlns:a16="http://schemas.microsoft.com/office/drawing/2014/main" id="{0E499DD0-0CB3-2B53-6177-C36212B303AA}"/>
              </a:ext>
            </a:extLst>
          </p:cNvPr>
          <p:cNvPicPr>
            <a:picLocks noChangeAspect="1"/>
          </p:cNvPicPr>
          <p:nvPr/>
        </p:nvPicPr>
        <p:blipFill rotWithShape="1">
          <a:blip r:embed="rId5"/>
          <a:srcRect b="52640"/>
          <a:stretch/>
        </p:blipFill>
        <p:spPr>
          <a:xfrm>
            <a:off x="4551774" y="554454"/>
            <a:ext cx="3802620" cy="1106754"/>
          </a:xfrm>
          <a:prstGeom prst="rect">
            <a:avLst/>
          </a:prstGeom>
        </p:spPr>
      </p:pic>
      <p:pic>
        <p:nvPicPr>
          <p:cNvPr id="13" name="Audio 12">
            <a:hlinkClick r:id="" action="ppaction://media"/>
            <a:extLst>
              <a:ext uri="{FF2B5EF4-FFF2-40B4-BE49-F238E27FC236}">
                <a16:creationId xmlns:a16="http://schemas.microsoft.com/office/drawing/2014/main" id="{9096375B-A4DB-79BD-22BA-C9D57879598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71840009"/>
      </p:ext>
    </p:extLst>
  </p:cSld>
  <p:clrMapOvr>
    <a:masterClrMapping/>
  </p:clrMapOvr>
  <mc:AlternateContent xmlns:mc="http://schemas.openxmlformats.org/markup-compatibility/2006">
    <mc:Choice xmlns:p14="http://schemas.microsoft.com/office/powerpoint/2010/main" Requires="p14">
      <p:transition spd="slow" p14:dur="2000" advTm="34030"/>
    </mc:Choice>
    <mc:Fallback>
      <p:transition spd="slow" advTm="34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ECB5F-0F08-0AC3-A209-45EA2D56746F}"/>
              </a:ext>
            </a:extLst>
          </p:cNvPr>
          <p:cNvSpPr>
            <a:spLocks noGrp="1"/>
          </p:cNvSpPr>
          <p:nvPr>
            <p:ph type="title"/>
          </p:nvPr>
        </p:nvSpPr>
        <p:spPr/>
        <p:txBody>
          <a:bodyPr/>
          <a:lstStyle/>
          <a:p>
            <a:r>
              <a:rPr lang="en-US" dirty="0"/>
              <a:t>PDQm Background</a:t>
            </a:r>
          </a:p>
        </p:txBody>
      </p:sp>
      <p:sp>
        <p:nvSpPr>
          <p:cNvPr id="3" name="Content Placeholder 2">
            <a:extLst>
              <a:ext uri="{FF2B5EF4-FFF2-40B4-BE49-F238E27FC236}">
                <a16:creationId xmlns:a16="http://schemas.microsoft.com/office/drawing/2014/main" id="{2EC0EBDD-1940-E833-EFE9-3B2BE504C36C}"/>
              </a:ext>
            </a:extLst>
          </p:cNvPr>
          <p:cNvSpPr>
            <a:spLocks noGrp="1"/>
          </p:cNvSpPr>
          <p:nvPr>
            <p:ph idx="1"/>
          </p:nvPr>
        </p:nvSpPr>
        <p:spPr/>
        <p:txBody>
          <a:bodyPr>
            <a:normAutofit/>
          </a:bodyPr>
          <a:lstStyle/>
          <a:p>
            <a:r>
              <a:rPr lang="en-US" dirty="0"/>
              <a:t>Purpose to enable client systems to discover full Patient identity information given a set of known demographics</a:t>
            </a:r>
          </a:p>
          <a:p>
            <a:r>
              <a:rPr lang="en-US" dirty="0"/>
              <a:t>Original PDQ – HL7 version 2</a:t>
            </a:r>
          </a:p>
          <a:p>
            <a:r>
              <a:rPr lang="en-US" dirty="0"/>
              <a:t>PDQV3 – HL7 version 3</a:t>
            </a:r>
          </a:p>
          <a:p>
            <a:r>
              <a:rPr lang="en-US" dirty="0"/>
              <a:t>PDQm – HL7 FHIR </a:t>
            </a:r>
          </a:p>
          <a:p>
            <a:pPr lvl="1"/>
            <a:r>
              <a:rPr lang="en-US" dirty="0"/>
              <a:t>Not just for “mobile” applications</a:t>
            </a:r>
          </a:p>
          <a:p>
            <a:pPr lvl="1"/>
            <a:r>
              <a:rPr lang="en-US" dirty="0"/>
              <a:t>Originally DSTU v0.80</a:t>
            </a:r>
          </a:p>
          <a:p>
            <a:pPr lvl="1"/>
            <a:r>
              <a:rPr lang="en-US" dirty="0"/>
              <a:t>Now R4</a:t>
            </a:r>
          </a:p>
        </p:txBody>
      </p:sp>
      <p:pic>
        <p:nvPicPr>
          <p:cNvPr id="35" name="Audio 34">
            <a:hlinkClick r:id="" action="ppaction://media"/>
            <a:extLst>
              <a:ext uri="{FF2B5EF4-FFF2-40B4-BE49-F238E27FC236}">
                <a16:creationId xmlns:a16="http://schemas.microsoft.com/office/drawing/2014/main" id="{C0EE9300-4027-6C6B-5941-9CE55054842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25482171"/>
      </p:ext>
    </p:extLst>
  </p:cSld>
  <p:clrMapOvr>
    <a:masterClrMapping/>
  </p:clrMapOvr>
  <mc:AlternateContent xmlns:mc="http://schemas.openxmlformats.org/markup-compatibility/2006">
    <mc:Choice xmlns:p14="http://schemas.microsoft.com/office/powerpoint/2010/main" Requires="p14">
      <p:transition spd="slow" p14:dur="2000" advTm="133174"/>
    </mc:Choice>
    <mc:Fallback>
      <p:transition spd="slow" advTm="133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21366-1DE4-334A-C795-A7B567DE9E9A}"/>
              </a:ext>
            </a:extLst>
          </p:cNvPr>
          <p:cNvSpPr>
            <a:spLocks noGrp="1"/>
          </p:cNvSpPr>
          <p:nvPr>
            <p:ph type="title"/>
          </p:nvPr>
        </p:nvSpPr>
        <p:spPr/>
        <p:txBody>
          <a:bodyPr/>
          <a:lstStyle/>
          <a:p>
            <a:r>
              <a:rPr lang="en-US" dirty="0"/>
              <a:t>FHIR $match Operation</a:t>
            </a:r>
          </a:p>
        </p:txBody>
      </p:sp>
      <p:sp>
        <p:nvSpPr>
          <p:cNvPr id="3" name="Content Placeholder 2">
            <a:extLst>
              <a:ext uri="{FF2B5EF4-FFF2-40B4-BE49-F238E27FC236}">
                <a16:creationId xmlns:a16="http://schemas.microsoft.com/office/drawing/2014/main" id="{66218FD5-B4E7-358D-6772-A6BBFC784669}"/>
              </a:ext>
            </a:extLst>
          </p:cNvPr>
          <p:cNvSpPr>
            <a:spLocks noGrp="1"/>
          </p:cNvSpPr>
          <p:nvPr>
            <p:ph idx="1"/>
          </p:nvPr>
        </p:nvSpPr>
        <p:spPr/>
        <p:txBody>
          <a:bodyPr/>
          <a:lstStyle/>
          <a:p>
            <a:r>
              <a:rPr lang="en-US" dirty="0"/>
              <a:t>Historically Patient Search</a:t>
            </a:r>
          </a:p>
          <a:p>
            <a:pPr lvl="1"/>
            <a:r>
              <a:rPr lang="en-US" dirty="0"/>
              <a:t>Tightly defined</a:t>
            </a:r>
          </a:p>
          <a:p>
            <a:r>
              <a:rPr lang="en-US" dirty="0"/>
              <a:t>FHIR Operation – More Server Flexibility</a:t>
            </a:r>
          </a:p>
          <a:p>
            <a:pPr lvl="1"/>
            <a:r>
              <a:rPr lang="en-US" dirty="0"/>
              <a:t>Suitable for MPI style systems</a:t>
            </a:r>
          </a:p>
          <a:p>
            <a:pPr lvl="1"/>
            <a:r>
              <a:rPr lang="en-US" dirty="0"/>
              <a:t>$match introduced in FHIR STU3</a:t>
            </a:r>
          </a:p>
        </p:txBody>
      </p:sp>
      <p:pic>
        <p:nvPicPr>
          <p:cNvPr id="5" name="Picture 4">
            <a:extLst>
              <a:ext uri="{FF2B5EF4-FFF2-40B4-BE49-F238E27FC236}">
                <a16:creationId xmlns:a16="http://schemas.microsoft.com/office/drawing/2014/main" id="{D6305077-D525-932E-59EA-7D7A7B9EBCB8}"/>
              </a:ext>
            </a:extLst>
          </p:cNvPr>
          <p:cNvPicPr>
            <a:picLocks noChangeAspect="1"/>
          </p:cNvPicPr>
          <p:nvPr/>
        </p:nvPicPr>
        <p:blipFill>
          <a:blip r:embed="rId5"/>
          <a:stretch>
            <a:fillRect/>
          </a:stretch>
        </p:blipFill>
        <p:spPr>
          <a:xfrm>
            <a:off x="757237" y="4326353"/>
            <a:ext cx="10677525" cy="2409825"/>
          </a:xfrm>
          <a:prstGeom prst="rect">
            <a:avLst/>
          </a:prstGeom>
        </p:spPr>
      </p:pic>
      <p:pic>
        <p:nvPicPr>
          <p:cNvPr id="48" name="Audio 47">
            <a:hlinkClick r:id="" action="ppaction://media"/>
            <a:extLst>
              <a:ext uri="{FF2B5EF4-FFF2-40B4-BE49-F238E27FC236}">
                <a16:creationId xmlns:a16="http://schemas.microsoft.com/office/drawing/2014/main" id="{E2083B8E-C4DE-C986-D62F-679E744C991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5341374"/>
      </p:ext>
    </p:extLst>
  </p:cSld>
  <p:clrMapOvr>
    <a:masterClrMapping/>
  </p:clrMapOvr>
  <mc:AlternateContent xmlns:mc="http://schemas.openxmlformats.org/markup-compatibility/2006">
    <mc:Choice xmlns:p14="http://schemas.microsoft.com/office/powerpoint/2010/main" Requires="p14">
      <p:transition spd="slow" p14:dur="2000" advTm="82896"/>
    </mc:Choice>
    <mc:Fallback>
      <p:transition spd="slow" advTm="82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0DAEA-6004-E8B5-EDA6-3613642E5607}"/>
              </a:ext>
            </a:extLst>
          </p:cNvPr>
          <p:cNvSpPr>
            <a:spLocks noGrp="1"/>
          </p:cNvSpPr>
          <p:nvPr>
            <p:ph type="title"/>
          </p:nvPr>
        </p:nvSpPr>
        <p:spPr/>
        <p:txBody>
          <a:bodyPr/>
          <a:lstStyle/>
          <a:p>
            <a:r>
              <a:rPr lang="en-US" dirty="0"/>
              <a:t>Patient Search vs $match Use Cases</a:t>
            </a:r>
          </a:p>
        </p:txBody>
      </p:sp>
      <p:sp>
        <p:nvSpPr>
          <p:cNvPr id="4" name="Text Placeholder 3">
            <a:extLst>
              <a:ext uri="{FF2B5EF4-FFF2-40B4-BE49-F238E27FC236}">
                <a16:creationId xmlns:a16="http://schemas.microsoft.com/office/drawing/2014/main" id="{47743F86-2DD1-17AA-545E-493152B86C50}"/>
              </a:ext>
            </a:extLst>
          </p:cNvPr>
          <p:cNvSpPr>
            <a:spLocks noGrp="1"/>
          </p:cNvSpPr>
          <p:nvPr>
            <p:ph type="body" idx="1"/>
          </p:nvPr>
        </p:nvSpPr>
        <p:spPr/>
        <p:txBody>
          <a:bodyPr/>
          <a:lstStyle/>
          <a:p>
            <a:r>
              <a:rPr lang="en-US" dirty="0"/>
              <a:t>Patient Search </a:t>
            </a:r>
          </a:p>
        </p:txBody>
      </p:sp>
      <p:sp>
        <p:nvSpPr>
          <p:cNvPr id="5" name="Content Placeholder 4">
            <a:extLst>
              <a:ext uri="{FF2B5EF4-FFF2-40B4-BE49-F238E27FC236}">
                <a16:creationId xmlns:a16="http://schemas.microsoft.com/office/drawing/2014/main" id="{D876C093-1ECE-F3E5-473A-343032AA2C7B}"/>
              </a:ext>
            </a:extLst>
          </p:cNvPr>
          <p:cNvSpPr>
            <a:spLocks noGrp="1"/>
          </p:cNvSpPr>
          <p:nvPr>
            <p:ph sz="half" idx="2"/>
          </p:nvPr>
        </p:nvSpPr>
        <p:spPr/>
        <p:txBody>
          <a:bodyPr/>
          <a:lstStyle/>
          <a:p>
            <a:r>
              <a:rPr lang="en-US" dirty="0"/>
              <a:t>Searches for a group with a common property</a:t>
            </a:r>
          </a:p>
          <a:p>
            <a:r>
              <a:rPr lang="en-US" dirty="0"/>
              <a:t>Predictable Search Workflows</a:t>
            </a:r>
          </a:p>
          <a:p>
            <a:r>
              <a:rPr lang="en-US" dirty="0"/>
              <a:t>Identifier Based Lookup</a:t>
            </a:r>
          </a:p>
          <a:p>
            <a:r>
              <a:rPr lang="en-US" dirty="0"/>
              <a:t>Retrieval by known Identifier</a:t>
            </a:r>
          </a:p>
        </p:txBody>
      </p:sp>
      <p:sp>
        <p:nvSpPr>
          <p:cNvPr id="6" name="Text Placeholder 5">
            <a:extLst>
              <a:ext uri="{FF2B5EF4-FFF2-40B4-BE49-F238E27FC236}">
                <a16:creationId xmlns:a16="http://schemas.microsoft.com/office/drawing/2014/main" id="{E193ABF5-E94A-F107-7CE2-02764FE8D2E4}"/>
              </a:ext>
            </a:extLst>
          </p:cNvPr>
          <p:cNvSpPr>
            <a:spLocks noGrp="1"/>
          </p:cNvSpPr>
          <p:nvPr>
            <p:ph type="body" sz="quarter" idx="3"/>
          </p:nvPr>
        </p:nvSpPr>
        <p:spPr/>
        <p:txBody>
          <a:bodyPr/>
          <a:lstStyle/>
          <a:p>
            <a:r>
              <a:rPr lang="en-US" dirty="0"/>
              <a:t>$match</a:t>
            </a:r>
          </a:p>
        </p:txBody>
      </p:sp>
      <p:sp>
        <p:nvSpPr>
          <p:cNvPr id="7" name="Content Placeholder 6">
            <a:extLst>
              <a:ext uri="{FF2B5EF4-FFF2-40B4-BE49-F238E27FC236}">
                <a16:creationId xmlns:a16="http://schemas.microsoft.com/office/drawing/2014/main" id="{F5D126C6-10DE-68BC-63AC-D9CDE4BBAC9A}"/>
              </a:ext>
            </a:extLst>
          </p:cNvPr>
          <p:cNvSpPr>
            <a:spLocks noGrp="1"/>
          </p:cNvSpPr>
          <p:nvPr>
            <p:ph sz="quarter" idx="4"/>
          </p:nvPr>
        </p:nvSpPr>
        <p:spPr/>
        <p:txBody>
          <a:bodyPr/>
          <a:lstStyle/>
          <a:p>
            <a:r>
              <a:rPr lang="en-US" dirty="0"/>
              <a:t>Patient Demographics Supplier as Matching Authority</a:t>
            </a:r>
          </a:p>
          <a:p>
            <a:r>
              <a:rPr lang="en-US" dirty="0"/>
              <a:t>Automated workflows (e.g. backend)</a:t>
            </a:r>
          </a:p>
          <a:p>
            <a:r>
              <a:rPr lang="en-US" dirty="0"/>
              <a:t>Client has little to no selection logic</a:t>
            </a:r>
          </a:p>
          <a:p>
            <a:r>
              <a:rPr lang="en-US" dirty="0"/>
              <a:t>Heuristic Based Lookup Based on Multiple Demographics</a:t>
            </a:r>
          </a:p>
          <a:p>
            <a:r>
              <a:rPr lang="en-US" dirty="0"/>
              <a:t>Allowance for demographic errors</a:t>
            </a:r>
          </a:p>
        </p:txBody>
      </p:sp>
      <p:pic>
        <p:nvPicPr>
          <p:cNvPr id="9" name="Picture 8">
            <a:extLst>
              <a:ext uri="{FF2B5EF4-FFF2-40B4-BE49-F238E27FC236}">
                <a16:creationId xmlns:a16="http://schemas.microsoft.com/office/drawing/2014/main" id="{CCC5745B-401B-7B71-3065-EC42EB9D1153}"/>
              </a:ext>
            </a:extLst>
          </p:cNvPr>
          <p:cNvPicPr>
            <a:picLocks noChangeAspect="1"/>
          </p:cNvPicPr>
          <p:nvPr/>
        </p:nvPicPr>
        <p:blipFill>
          <a:blip r:embed="rId6"/>
          <a:stretch>
            <a:fillRect/>
          </a:stretch>
        </p:blipFill>
        <p:spPr>
          <a:xfrm>
            <a:off x="4174068" y="4318000"/>
            <a:ext cx="2019300" cy="2447925"/>
          </a:xfrm>
          <a:prstGeom prst="rect">
            <a:avLst/>
          </a:prstGeom>
        </p:spPr>
      </p:pic>
      <p:pic>
        <p:nvPicPr>
          <p:cNvPr id="110" name="Audio 109">
            <a:hlinkClick r:id="" action="ppaction://media"/>
            <a:extLst>
              <a:ext uri="{FF2B5EF4-FFF2-40B4-BE49-F238E27FC236}">
                <a16:creationId xmlns:a16="http://schemas.microsoft.com/office/drawing/2014/main" id="{349B3337-2A0F-AD6E-2187-1AB1B2E38F6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578533026"/>
      </p:ext>
    </p:extLst>
  </p:cSld>
  <p:clrMapOvr>
    <a:masterClrMapping/>
  </p:clrMapOvr>
  <mc:AlternateContent xmlns:mc="http://schemas.openxmlformats.org/markup-compatibility/2006">
    <mc:Choice xmlns:p14="http://schemas.microsoft.com/office/powerpoint/2010/main" Requires="p14">
      <p:transition spd="slow" p14:dur="2000" advTm="126605"/>
    </mc:Choice>
    <mc:Fallback>
      <p:transition spd="slow" advTm="126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0"/>
                                        </p:tgtEl>
                                      </p:cBhvr>
                                    </p:cmd>
                                  </p:childTnLst>
                                </p:cTn>
                              </p:par>
                            </p:childTnLst>
                          </p:cTn>
                        </p:par>
                      </p:childTnLst>
                    </p:cTn>
                  </p:par>
                  <p:par>
                    <p:cTn id="7" fill="hold">
                      <p:stCondLst>
                        <p:cond delay="indefinite"/>
                      </p:stCondLst>
                      <p:childTnLst>
                        <p:par>
                          <p:cTn id="8" fill="hold">
                            <p:stCondLst>
                              <p:cond delay="0"/>
                            </p:stCondLst>
                            <p:childTnLst>
                              <p:par>
                                <p:cTn id="9" presetID="9" presetClass="emph" presetSubtype="0" grpId="0" nodeType="clickEffect">
                                  <p:stCondLst>
                                    <p:cond delay="0"/>
                                  </p:stCondLst>
                                  <p:endCondLst>
                                    <p:cond evt="onNext" delay="0">
                                      <p:tgtEl>
                                        <p:sldTgt/>
                                      </p:tgtEl>
                                    </p:cond>
                                  </p:endCondLst>
                                  <p:childTnLst>
                                    <p:set>
                                      <p:cBhvr>
                                        <p:cTn id="10" dur="indefinite"/>
                                        <p:tgtEl>
                                          <p:spTgt spid="6"/>
                                        </p:tgtEl>
                                        <p:attrNameLst>
                                          <p:attrName>style.opacity</p:attrName>
                                        </p:attrNameLst>
                                      </p:cBhvr>
                                      <p:to>
                                        <p:strVal val="0.5"/>
                                      </p:to>
                                    </p:set>
                                    <p:animEffect filter="image" prLst="opacity: 0.5">
                                      <p:cBhvr rctx="IE">
                                        <p:cTn id="11" dur="indefinite"/>
                                        <p:tgtEl>
                                          <p:spTgt spid="6"/>
                                        </p:tgtEl>
                                      </p:cBhvr>
                                    </p:animEffect>
                                  </p:childTnLst>
                                </p:cTn>
                              </p:par>
                              <p:par>
                                <p:cTn id="12" presetID="9" presetClass="emph" presetSubtype="0" grpId="0" nodeType="withEffect">
                                  <p:stCondLst>
                                    <p:cond delay="0"/>
                                  </p:stCondLst>
                                  <p:endCondLst>
                                    <p:cond evt="onNext" delay="0">
                                      <p:tgtEl>
                                        <p:sldTgt/>
                                      </p:tgtEl>
                                    </p:cond>
                                  </p:endCondLst>
                                  <p:childTnLst>
                                    <p:set>
                                      <p:cBhvr>
                                        <p:cTn id="13" dur="indefinite"/>
                                        <p:tgtEl>
                                          <p:spTgt spid="7"/>
                                        </p:tgtEl>
                                        <p:attrNameLst>
                                          <p:attrName>style.opacity</p:attrName>
                                        </p:attrNameLst>
                                      </p:cBhvr>
                                      <p:to>
                                        <p:strVal val="0.5"/>
                                      </p:to>
                                    </p:set>
                                    <p:animEffect filter="image" prLst="opacity: 0.5">
                                      <p:cBhvr rctx="IE">
                                        <p:cTn id="14" dur="indefinite"/>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mph" presetSubtype="0" grpId="0" nodeType="clickEffect">
                                  <p:stCondLst>
                                    <p:cond delay="0"/>
                                  </p:stCondLst>
                                  <p:endCondLst>
                                    <p:cond evt="onNext" delay="0">
                                      <p:tgtEl>
                                        <p:sldTgt/>
                                      </p:tgtEl>
                                    </p:cond>
                                  </p:endCondLst>
                                  <p:childTnLst>
                                    <p:set>
                                      <p:cBhvr>
                                        <p:cTn id="18" dur="indefinite"/>
                                        <p:tgtEl>
                                          <p:spTgt spid="4"/>
                                        </p:tgtEl>
                                        <p:attrNameLst>
                                          <p:attrName>style.opacity</p:attrName>
                                        </p:attrNameLst>
                                      </p:cBhvr>
                                      <p:to>
                                        <p:strVal val="0.5"/>
                                      </p:to>
                                    </p:set>
                                    <p:animEffect filter="image" prLst="opacity: 0.5">
                                      <p:cBhvr rctx="IE">
                                        <p:cTn id="19" dur="indefinite"/>
                                        <p:tgtEl>
                                          <p:spTgt spid="4"/>
                                        </p:tgtEl>
                                      </p:cBhvr>
                                    </p:animEffect>
                                  </p:childTnLst>
                                </p:cTn>
                              </p:par>
                              <p:par>
                                <p:cTn id="20" presetID="9" presetClass="emph" presetSubtype="0" grpId="0" nodeType="withEffect">
                                  <p:stCondLst>
                                    <p:cond delay="0"/>
                                  </p:stCondLst>
                                  <p:endCondLst>
                                    <p:cond evt="onNext" delay="0">
                                      <p:tgtEl>
                                        <p:sldTgt/>
                                      </p:tgtEl>
                                    </p:cond>
                                  </p:endCondLst>
                                  <p:childTnLst>
                                    <p:set>
                                      <p:cBhvr>
                                        <p:cTn id="21" dur="indefinite"/>
                                        <p:tgtEl>
                                          <p:spTgt spid="5"/>
                                        </p:tgtEl>
                                        <p:attrNameLst>
                                          <p:attrName>style.opacity</p:attrName>
                                        </p:attrNameLst>
                                      </p:cBhvr>
                                      <p:to>
                                        <p:strVal val="0.5"/>
                                      </p:to>
                                    </p:set>
                                    <p:animEffect filter="image" prLst="opacity: 0.5">
                                      <p:cBhvr rctx="IE">
                                        <p:cTn id="22" dur="indefinite"/>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mph" presetSubtype="0" grpId="0" nodeType="clickEffect">
                                  <p:stCondLst>
                                    <p:cond delay="0"/>
                                  </p:stCondLst>
                                  <p:childTnLst>
                                    <p:set>
                                      <p:cBhvr>
                                        <p:cTn id="26" dur="indefinite"/>
                                        <p:tgtEl>
                                          <p:spTgt spid="2"/>
                                        </p:tgtEl>
                                        <p:attrNameLst>
                                          <p:attrName>style.opacity</p:attrName>
                                        </p:attrNameLst>
                                      </p:cBhvr>
                                      <p:to>
                                        <p:strVal val="1"/>
                                      </p:to>
                                    </p:set>
                                    <p:animEffect filter="image" prLst="opacity: 1">
                                      <p:cBhvr rctx="IE">
                                        <p:cTn id="27" dur="indefinite"/>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110"/>
                </p:tgtEl>
              </p:cMediaNode>
            </p:audio>
          </p:childTnLst>
        </p:cTn>
      </p:par>
    </p:tnLst>
    <p:bldLst>
      <p:bldP spid="2" grpId="0"/>
      <p:bldP spid="4" grpId="0"/>
      <p:bldP spid="5" grpId="0"/>
      <p:bldP spid="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32793-C6F1-53A3-4262-46CDC750AA2F}"/>
              </a:ext>
            </a:extLst>
          </p:cNvPr>
          <p:cNvSpPr>
            <a:spLocks noGrp="1"/>
          </p:cNvSpPr>
          <p:nvPr>
            <p:ph type="title"/>
          </p:nvPr>
        </p:nvSpPr>
        <p:spPr/>
        <p:txBody>
          <a:bodyPr/>
          <a:lstStyle/>
          <a:p>
            <a:r>
              <a:rPr lang="en-US" dirty="0"/>
              <a:t>Key Issues for Public Comment</a:t>
            </a:r>
          </a:p>
        </p:txBody>
      </p:sp>
      <p:sp>
        <p:nvSpPr>
          <p:cNvPr id="3" name="Content Placeholder 2">
            <a:extLst>
              <a:ext uri="{FF2B5EF4-FFF2-40B4-BE49-F238E27FC236}">
                <a16:creationId xmlns:a16="http://schemas.microsoft.com/office/drawing/2014/main" id="{0C9CEAE0-253F-945B-42A6-8D0BEAB1D861}"/>
              </a:ext>
            </a:extLst>
          </p:cNvPr>
          <p:cNvSpPr>
            <a:spLocks noGrp="1"/>
          </p:cNvSpPr>
          <p:nvPr>
            <p:ph idx="1"/>
          </p:nvPr>
        </p:nvSpPr>
        <p:spPr/>
        <p:txBody>
          <a:bodyPr/>
          <a:lstStyle/>
          <a:p>
            <a:r>
              <a:rPr lang="en-US" dirty="0"/>
              <a:t>Requirement to support both search and $match</a:t>
            </a:r>
          </a:p>
          <a:p>
            <a:r>
              <a:rPr lang="en-US" dirty="0"/>
              <a:t>IPA Patient Conformance Requirement</a:t>
            </a:r>
          </a:p>
        </p:txBody>
      </p:sp>
      <p:pic>
        <p:nvPicPr>
          <p:cNvPr id="5" name="Picture 4">
            <a:extLst>
              <a:ext uri="{FF2B5EF4-FFF2-40B4-BE49-F238E27FC236}">
                <a16:creationId xmlns:a16="http://schemas.microsoft.com/office/drawing/2014/main" id="{4B8A3279-6D6E-7858-A16F-CE9C70744D5D}"/>
              </a:ext>
            </a:extLst>
          </p:cNvPr>
          <p:cNvPicPr>
            <a:picLocks noChangeAspect="1"/>
          </p:cNvPicPr>
          <p:nvPr/>
        </p:nvPicPr>
        <p:blipFill>
          <a:blip r:embed="rId5"/>
          <a:stretch>
            <a:fillRect/>
          </a:stretch>
        </p:blipFill>
        <p:spPr>
          <a:xfrm>
            <a:off x="2672986" y="2863237"/>
            <a:ext cx="6846027" cy="3590839"/>
          </a:xfrm>
          <a:prstGeom prst="rect">
            <a:avLst/>
          </a:prstGeom>
        </p:spPr>
      </p:pic>
      <p:pic>
        <p:nvPicPr>
          <p:cNvPr id="16" name="Audio 15">
            <a:hlinkClick r:id="" action="ppaction://media"/>
            <a:extLst>
              <a:ext uri="{FF2B5EF4-FFF2-40B4-BE49-F238E27FC236}">
                <a16:creationId xmlns:a16="http://schemas.microsoft.com/office/drawing/2014/main" id="{194163DD-04C5-D753-4D07-5B3D496D61D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52750088"/>
      </p:ext>
    </p:extLst>
  </p:cSld>
  <p:clrMapOvr>
    <a:masterClrMapping/>
  </p:clrMapOvr>
  <mc:AlternateContent xmlns:mc="http://schemas.openxmlformats.org/markup-compatibility/2006">
    <mc:Choice xmlns:p14="http://schemas.microsoft.com/office/powerpoint/2010/main" Requires="p14">
      <p:transition spd="slow" p14:dur="2000" advTm="70034"/>
    </mc:Choice>
    <mc:Fallback>
      <p:transition spd="slow" advTm="70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8C62-051B-D924-7477-16D2602B0A73}"/>
              </a:ext>
            </a:extLst>
          </p:cNvPr>
          <p:cNvSpPr>
            <a:spLocks noGrp="1"/>
          </p:cNvSpPr>
          <p:nvPr>
            <p:ph type="title"/>
          </p:nvPr>
        </p:nvSpPr>
        <p:spPr/>
        <p:txBody>
          <a:bodyPr>
            <a:normAutofit fontScale="90000"/>
          </a:bodyPr>
          <a:lstStyle/>
          <a:p>
            <a:r>
              <a:rPr lang="en-US" dirty="0"/>
              <a:t>Patient Demographics Query for mobile Version 3</a:t>
            </a:r>
          </a:p>
        </p:txBody>
      </p:sp>
      <p:sp>
        <p:nvSpPr>
          <p:cNvPr id="4" name="Content Placeholder 3">
            <a:extLst>
              <a:ext uri="{FF2B5EF4-FFF2-40B4-BE49-F238E27FC236}">
                <a16:creationId xmlns:a16="http://schemas.microsoft.com/office/drawing/2014/main" id="{28315CA6-112F-6F2B-4096-852CBCE6166C}"/>
              </a:ext>
            </a:extLst>
          </p:cNvPr>
          <p:cNvSpPr>
            <a:spLocks noGrp="1"/>
          </p:cNvSpPr>
          <p:nvPr>
            <p:ph idx="1"/>
          </p:nvPr>
        </p:nvSpPr>
        <p:spPr/>
        <p:txBody>
          <a:bodyPr>
            <a:normAutofit/>
          </a:bodyPr>
          <a:lstStyle/>
          <a:p>
            <a:r>
              <a:rPr lang="en-US" dirty="0"/>
              <a:t>Public Comment Open Through </a:t>
            </a:r>
            <a:r>
              <a:rPr lang="en-US" b="1" dirty="0"/>
              <a:t>12 January 2024</a:t>
            </a:r>
            <a:endParaRPr lang="en-US" dirty="0"/>
          </a:p>
          <a:p>
            <a:r>
              <a:rPr lang="en-US" dirty="0">
                <a:hlinkClick r:id="rId5"/>
              </a:rPr>
              <a:t>https://profiles.ihe.net/ITI/PDQm/3.0.0-comment/index.html</a:t>
            </a:r>
            <a:endParaRPr lang="en-US" dirty="0"/>
          </a:p>
          <a:p>
            <a:pPr marL="0" indent="0">
              <a:buNone/>
            </a:pPr>
            <a:endParaRPr lang="en-US" dirty="0"/>
          </a:p>
          <a:p>
            <a:pPr marL="0" indent="0">
              <a:buNone/>
            </a:pPr>
            <a:r>
              <a:rPr lang="en-US" dirty="0"/>
              <a:t>Feedback can be submitted at</a:t>
            </a:r>
          </a:p>
          <a:p>
            <a:r>
              <a:rPr lang="en-US" dirty="0">
                <a:hlinkClick r:id="rId6"/>
              </a:rPr>
              <a:t>https://www.ihe.net/ITI_Public_Comments/</a:t>
            </a:r>
            <a:r>
              <a:rPr lang="en-US" dirty="0"/>
              <a:t> </a:t>
            </a:r>
          </a:p>
          <a:p>
            <a:r>
              <a:rPr lang="en-US" dirty="0">
                <a:hlinkClick r:id="rId7"/>
              </a:rPr>
              <a:t>https://github.com/IHE/ITI.PDQm/issues</a:t>
            </a:r>
            <a:endParaRPr lang="en-US" dirty="0"/>
          </a:p>
          <a:p>
            <a:pPr marL="0" indent="0">
              <a:buNone/>
            </a:pPr>
            <a:endParaRPr lang="en-US" dirty="0"/>
          </a:p>
          <a:p>
            <a:pPr marL="0" indent="0">
              <a:buNone/>
            </a:pPr>
            <a:endParaRPr lang="en-US" dirty="0"/>
          </a:p>
        </p:txBody>
      </p:sp>
      <p:pic>
        <p:nvPicPr>
          <p:cNvPr id="6" name="Picture 5">
            <a:extLst>
              <a:ext uri="{FF2B5EF4-FFF2-40B4-BE49-F238E27FC236}">
                <a16:creationId xmlns:a16="http://schemas.microsoft.com/office/drawing/2014/main" id="{109CC4FB-289A-EE15-70BA-2B3B943198C4}"/>
              </a:ext>
            </a:extLst>
          </p:cNvPr>
          <p:cNvPicPr>
            <a:picLocks noChangeAspect="1"/>
          </p:cNvPicPr>
          <p:nvPr/>
        </p:nvPicPr>
        <p:blipFill>
          <a:blip r:embed="rId8"/>
          <a:stretch>
            <a:fillRect/>
          </a:stretch>
        </p:blipFill>
        <p:spPr>
          <a:xfrm>
            <a:off x="8581223" y="3128295"/>
            <a:ext cx="2857500" cy="2857500"/>
          </a:xfrm>
          <a:prstGeom prst="rect">
            <a:avLst/>
          </a:prstGeom>
        </p:spPr>
      </p:pic>
      <p:pic>
        <p:nvPicPr>
          <p:cNvPr id="29" name="Audio 28">
            <a:hlinkClick r:id="" action="ppaction://media"/>
            <a:extLst>
              <a:ext uri="{FF2B5EF4-FFF2-40B4-BE49-F238E27FC236}">
                <a16:creationId xmlns:a16="http://schemas.microsoft.com/office/drawing/2014/main" id="{5FA57EA5-6ABC-3A36-ABB4-90DEB3CEFCB5}"/>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47228861"/>
      </p:ext>
    </p:extLst>
  </p:cSld>
  <p:clrMapOvr>
    <a:masterClrMapping/>
  </p:clrMapOvr>
  <mc:AlternateContent xmlns:mc="http://schemas.openxmlformats.org/markup-compatibility/2006">
    <mc:Choice xmlns:p14="http://schemas.microsoft.com/office/powerpoint/2010/main" Requires="p14">
      <p:transition p14:dur="0" advTm="21757"/>
    </mc:Choice>
    <mc:Fallback>
      <p:transition advTm="217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9.7|33.6|67.5"/>
</p:tagLst>
</file>

<file path=ppt/theme/theme1.xml><?xml version="1.0" encoding="utf-8"?>
<a:theme xmlns:a="http://schemas.openxmlformats.org/drawingml/2006/main" name="IH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HE" id="{6208E3DA-BBDF-42AF-A6E6-ACEF5D2CC65E}" vid="{A1B042FF-C446-4906-A6F3-606DD069438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IHE</Template>
  <TotalTime>0</TotalTime>
  <Words>1506</Words>
  <Application>Microsoft Office PowerPoint</Application>
  <PresentationFormat>Widescreen</PresentationFormat>
  <Paragraphs>74</Paragraphs>
  <Slides>6</Slides>
  <Notes>6</Notes>
  <HiddenSlides>0</HiddenSlides>
  <MMClips>6</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IHE</vt:lpstr>
      <vt:lpstr>Enhancement of Patient Demographics Query for mobile with FHIR $match</vt:lpstr>
      <vt:lpstr>PDQm Background</vt:lpstr>
      <vt:lpstr>FHIR $match Operation</vt:lpstr>
      <vt:lpstr>Patient Search vs $match Use Cases</vt:lpstr>
      <vt:lpstr>Key Issues for Public Comment</vt:lpstr>
      <vt:lpstr>Patient Demographics Query for mobile Version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2023-11-18T04:01:47Z</dcterms:created>
  <dcterms:modified xsi:type="dcterms:W3CDTF">2023-11-18T06:02:08Z</dcterms:modified>
</cp:coreProperties>
</file>

<file path=docProps/thumbnail.jpeg>
</file>